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1935" userDrawn="1">
          <p15:clr>
            <a:srgbClr val="A4A3A4"/>
          </p15:clr>
        </p15:guide>
        <p15:guide id="4" pos="5836" userDrawn="1">
          <p15:clr>
            <a:srgbClr val="A4A3A4"/>
          </p15:clr>
        </p15:guide>
        <p15:guide id="5" orient="horz" pos="1275" userDrawn="1">
          <p15:clr>
            <a:srgbClr val="A4A3A4"/>
          </p15:clr>
        </p15:guide>
        <p15:guide id="6" orient="horz" pos="1706" userDrawn="1">
          <p15:clr>
            <a:srgbClr val="A4A3A4"/>
          </p15:clr>
        </p15:guide>
        <p15:guide id="7" orient="horz" pos="2614" userDrawn="1">
          <p15:clr>
            <a:srgbClr val="A4A3A4"/>
          </p15:clr>
        </p15:guide>
        <p15:guide id="8" orient="horz" pos="304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94B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232" d="100"/>
          <a:sy n="232" d="100"/>
        </p:scale>
        <p:origin x="-6144" y="-2202"/>
      </p:cViewPr>
      <p:guideLst>
        <p:guide orient="horz" pos="2160"/>
        <p:guide pos="3840"/>
        <p:guide pos="1935"/>
        <p:guide pos="5836"/>
        <p:guide orient="horz" pos="1275"/>
        <p:guide orient="horz" pos="1706"/>
        <p:guide orient="horz" pos="2614"/>
        <p:guide orient="horz" pos="304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D399E-A3D8-441A-A732-118E0274E6BB}" type="datetimeFigureOut">
              <a:rPr lang="fr-FR" smtClean="0"/>
              <a:t>07/08/2019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47ACB-AD8F-4676-8891-046074A580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7274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D399E-A3D8-441A-A732-118E0274E6BB}" type="datetimeFigureOut">
              <a:rPr lang="fr-FR" smtClean="0"/>
              <a:t>07/08/2019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47ACB-AD8F-4676-8891-046074A580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0923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D399E-A3D8-441A-A732-118E0274E6BB}" type="datetimeFigureOut">
              <a:rPr lang="fr-FR" smtClean="0"/>
              <a:t>07/08/2019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47ACB-AD8F-4676-8891-046074A580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9175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D399E-A3D8-441A-A732-118E0274E6BB}" type="datetimeFigureOut">
              <a:rPr lang="fr-FR" smtClean="0"/>
              <a:t>07/08/2019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47ACB-AD8F-4676-8891-046074A580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6308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D399E-A3D8-441A-A732-118E0274E6BB}" type="datetimeFigureOut">
              <a:rPr lang="fr-FR" smtClean="0"/>
              <a:t>07/08/2019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47ACB-AD8F-4676-8891-046074A580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2496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D399E-A3D8-441A-A732-118E0274E6BB}" type="datetimeFigureOut">
              <a:rPr lang="fr-FR" smtClean="0"/>
              <a:t>07/08/2019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47ACB-AD8F-4676-8891-046074A580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8156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D399E-A3D8-441A-A732-118E0274E6BB}" type="datetimeFigureOut">
              <a:rPr lang="fr-FR" smtClean="0"/>
              <a:t>07/08/2019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47ACB-AD8F-4676-8891-046074A580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60805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D399E-A3D8-441A-A732-118E0274E6BB}" type="datetimeFigureOut">
              <a:rPr lang="fr-FR" smtClean="0"/>
              <a:t>07/08/2019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47ACB-AD8F-4676-8891-046074A580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2463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D399E-A3D8-441A-A732-118E0274E6BB}" type="datetimeFigureOut">
              <a:rPr lang="fr-FR" smtClean="0"/>
              <a:t>07/08/2019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47ACB-AD8F-4676-8891-046074A580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1215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D399E-A3D8-441A-A732-118E0274E6BB}" type="datetimeFigureOut">
              <a:rPr lang="fr-FR" smtClean="0"/>
              <a:t>07/08/2019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47ACB-AD8F-4676-8891-046074A580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2414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D399E-A3D8-441A-A732-118E0274E6BB}" type="datetimeFigureOut">
              <a:rPr lang="fr-FR" smtClean="0"/>
              <a:t>07/08/2019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47ACB-AD8F-4676-8891-046074A580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0737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6D399E-A3D8-441A-A732-118E0274E6BB}" type="datetimeFigureOut">
              <a:rPr lang="fr-FR" smtClean="0"/>
              <a:t>07/08/2019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347ACB-AD8F-4676-8891-046074A580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3168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100000entrepreneurs.com/wp-content/uploads/2019/07/bilan-centre-val-de-loire.pdf" TargetMode="External"/><Relationship Id="rId3" Type="http://schemas.microsoft.com/office/2007/relationships/hdphoto" Target="../media/hdphoto1.wdp"/><Relationship Id="rId7" Type="http://schemas.openxmlformats.org/officeDocument/2006/relationships/hyperlink" Target="https://www.100000entrepreneurs.com/wp-content/uploads/2019/07/bilan-normandie.pdf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100000entrepreneurs.com/wp-content/uploads/2019/07/bilan-bretagne.pdf" TargetMode="External"/><Relationship Id="rId5" Type="http://schemas.openxmlformats.org/officeDocument/2006/relationships/hyperlink" Target="https://www.100000entrepreneurs.com/wp-content/uploads/2019/08/bilan-pays-de-la-loire.pdf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RÃ©sultat de recherche d'images pour &quot;100 000 entrepreneurs&quot;"/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D66737"/>
              </a:clrFrom>
              <a:clrTo>
                <a:srgbClr val="D66737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67047" r="97100">
                        <a14:foregroundMark x1="75571" y1="86938" x2="82513" y2="80942"/>
                        <a14:foregroundMark x1="83743" y1="78801" x2="86555" y2="60600"/>
                        <a14:foregroundMark x1="83743" y1="45824" x2="85062" y2="47537"/>
                        <a14:backgroundMark x1="74605" y1="23555" x2="75308" y2="3212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2660" t="22613" r="6251" b="9893"/>
          <a:stretch/>
        </p:blipFill>
        <p:spPr bwMode="auto">
          <a:xfrm rot="1378805">
            <a:off x="2934982" y="-990702"/>
            <a:ext cx="6382387" cy="8382198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6" name="Picture 2" descr="RÃ©sultat de recherche d'images pour &quot;100 000 entrepreneurs&quot;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2110" y="6146812"/>
            <a:ext cx="1629399" cy="6686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ZoneTexte 6"/>
          <p:cNvSpPr txBox="1"/>
          <p:nvPr/>
        </p:nvSpPr>
        <p:spPr>
          <a:xfrm>
            <a:off x="3358712" y="446569"/>
            <a:ext cx="54745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494B95"/>
                </a:solidFill>
                <a:latin typeface="PT Mono" panose="02060509020205020204" pitchFamily="49" charset="0"/>
              </a:rPr>
              <a:t>Liens des bilans du pôle Grand Ouest</a:t>
            </a:r>
            <a:br>
              <a:rPr lang="fr-FR" b="1" dirty="0" smtClean="0">
                <a:solidFill>
                  <a:srgbClr val="494B95"/>
                </a:solidFill>
                <a:latin typeface="PT Mono" panose="02060509020205020204" pitchFamily="49" charset="0"/>
              </a:rPr>
            </a:br>
            <a:r>
              <a:rPr lang="fr-FR" sz="1400" spc="-150" dirty="0" smtClean="0">
                <a:solidFill>
                  <a:srgbClr val="494B95"/>
                </a:solidFill>
                <a:latin typeface="PT Mono" panose="02060509020205020204" pitchFamily="49" charset="0"/>
              </a:rPr>
              <a:t>(Pays-de-la-Loire, Bretagne, Normandie, Centre-Val-de-Loire)</a:t>
            </a:r>
            <a:endParaRPr lang="fr-FR" sz="1400" spc="-150" dirty="0">
              <a:solidFill>
                <a:srgbClr val="494B95"/>
              </a:solidFill>
              <a:latin typeface="PT Mono" panose="02060509020205020204" pitchFamily="49" charset="0"/>
            </a:endParaRPr>
          </a:p>
        </p:txBody>
      </p:sp>
      <p:cxnSp>
        <p:nvCxnSpPr>
          <p:cNvPr id="19" name="Connecteur droit 18"/>
          <p:cNvCxnSpPr/>
          <p:nvPr/>
        </p:nvCxnSpPr>
        <p:spPr>
          <a:xfrm flipH="1">
            <a:off x="6096000" y="1738417"/>
            <a:ext cx="3692" cy="3447055"/>
          </a:xfrm>
          <a:prstGeom prst="line">
            <a:avLst/>
          </a:prstGeom>
          <a:ln w="38100" cap="rnd">
            <a:solidFill>
              <a:schemeClr val="accent2">
                <a:lumMod val="60000"/>
                <a:lumOff val="4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 flipH="1">
            <a:off x="3071813" y="2374932"/>
            <a:ext cx="6192837" cy="0"/>
          </a:xfrm>
          <a:prstGeom prst="line">
            <a:avLst/>
          </a:prstGeom>
          <a:ln w="38100" cap="rnd">
            <a:solidFill>
              <a:schemeClr val="accent2">
                <a:lumMod val="60000"/>
                <a:lumOff val="4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/>
          <p:cNvCxnSpPr/>
          <p:nvPr/>
        </p:nvCxnSpPr>
        <p:spPr>
          <a:xfrm flipH="1">
            <a:off x="3071813" y="3059144"/>
            <a:ext cx="6192837" cy="0"/>
          </a:xfrm>
          <a:prstGeom prst="line">
            <a:avLst/>
          </a:prstGeom>
          <a:ln w="19050" cap="rnd">
            <a:solidFill>
              <a:schemeClr val="accent2">
                <a:lumMod val="40000"/>
                <a:lumOff val="6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 flipH="1">
            <a:off x="3071813" y="3791018"/>
            <a:ext cx="6192837" cy="0"/>
          </a:xfrm>
          <a:prstGeom prst="line">
            <a:avLst/>
          </a:prstGeom>
          <a:ln w="19050" cap="rnd">
            <a:solidFill>
              <a:schemeClr val="accent2">
                <a:lumMod val="40000"/>
                <a:lumOff val="6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/>
          <p:cNvCxnSpPr/>
          <p:nvPr/>
        </p:nvCxnSpPr>
        <p:spPr>
          <a:xfrm flipH="1">
            <a:off x="3071813" y="4500594"/>
            <a:ext cx="6192837" cy="0"/>
          </a:xfrm>
          <a:prstGeom prst="line">
            <a:avLst/>
          </a:prstGeom>
          <a:ln w="19050" cap="rnd">
            <a:solidFill>
              <a:schemeClr val="accent2">
                <a:lumMod val="40000"/>
                <a:lumOff val="6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ZoneTexte 15"/>
          <p:cNvSpPr txBox="1"/>
          <p:nvPr/>
        </p:nvSpPr>
        <p:spPr>
          <a:xfrm>
            <a:off x="4139824" y="1918542"/>
            <a:ext cx="9364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400" b="1" dirty="0" smtClean="0">
                <a:solidFill>
                  <a:srgbClr val="494B95"/>
                </a:solidFill>
                <a:latin typeface="PT Mono" panose="02060509020205020204" pitchFamily="49" charset="0"/>
              </a:rPr>
              <a:t>Régions</a:t>
            </a:r>
            <a:endParaRPr lang="fr-FR" sz="1100" spc="-150" dirty="0">
              <a:solidFill>
                <a:srgbClr val="494B95"/>
              </a:solidFill>
              <a:latin typeface="PT Mono" panose="02060509020205020204" pitchFamily="49" charset="0"/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7209224" y="1918542"/>
            <a:ext cx="7216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400" b="1" dirty="0" smtClean="0">
                <a:solidFill>
                  <a:srgbClr val="494B95"/>
                </a:solidFill>
                <a:latin typeface="PT Mono" panose="02060509020205020204" pitchFamily="49" charset="0"/>
              </a:rPr>
              <a:t>Liens</a:t>
            </a:r>
            <a:endParaRPr lang="fr-FR" sz="1100" spc="-150" dirty="0">
              <a:solidFill>
                <a:srgbClr val="494B95"/>
              </a:solidFill>
              <a:latin typeface="PT Mono" panose="02060509020205020204" pitchFamily="49" charset="0"/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3649857" y="2599252"/>
            <a:ext cx="167225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200" dirty="0" smtClean="0">
                <a:solidFill>
                  <a:srgbClr val="494B95"/>
                </a:solidFill>
                <a:latin typeface="PT Mono" panose="02060509020205020204" pitchFamily="49" charset="0"/>
              </a:rPr>
              <a:t>Pays-de-la-Loire</a:t>
            </a:r>
            <a:endParaRPr lang="fr-FR" sz="1050" spc="-150" dirty="0">
              <a:solidFill>
                <a:srgbClr val="494B95"/>
              </a:solidFill>
              <a:latin typeface="PT Mono" panose="02060509020205020204" pitchFamily="49" charset="0"/>
            </a:endParaRPr>
          </a:p>
        </p:txBody>
      </p:sp>
      <p:sp>
        <p:nvSpPr>
          <p:cNvPr id="22" name="ZoneTexte 21"/>
          <p:cNvSpPr txBox="1"/>
          <p:nvPr/>
        </p:nvSpPr>
        <p:spPr>
          <a:xfrm>
            <a:off x="4035879" y="3286582"/>
            <a:ext cx="92845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200" dirty="0" smtClean="0">
                <a:solidFill>
                  <a:srgbClr val="494B95"/>
                </a:solidFill>
                <a:latin typeface="PT Mono" panose="02060509020205020204" pitchFamily="49" charset="0"/>
              </a:rPr>
              <a:t>Bretagne</a:t>
            </a:r>
            <a:endParaRPr lang="fr-FR" sz="1050" spc="-150" dirty="0">
              <a:solidFill>
                <a:srgbClr val="494B95"/>
              </a:solidFill>
              <a:latin typeface="PT Mono" panose="02060509020205020204" pitchFamily="49" charset="0"/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3975267" y="3991796"/>
            <a:ext cx="102143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200" dirty="0" smtClean="0">
                <a:solidFill>
                  <a:srgbClr val="494B95"/>
                </a:solidFill>
                <a:latin typeface="PT Mono" panose="02060509020205020204" pitchFamily="49" charset="0"/>
              </a:rPr>
              <a:t>Normandie</a:t>
            </a:r>
            <a:endParaRPr lang="fr-FR" sz="1050" spc="-150" dirty="0">
              <a:solidFill>
                <a:srgbClr val="494B95"/>
              </a:solidFill>
              <a:latin typeface="PT Mono" panose="02060509020205020204" pitchFamily="49" charset="0"/>
            </a:endParaRPr>
          </a:p>
        </p:txBody>
      </p:sp>
      <p:sp>
        <p:nvSpPr>
          <p:cNvPr id="24" name="ZoneTexte 23"/>
          <p:cNvSpPr txBox="1"/>
          <p:nvPr/>
        </p:nvSpPr>
        <p:spPr>
          <a:xfrm>
            <a:off x="3524520" y="4652158"/>
            <a:ext cx="195117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200" dirty="0" smtClean="0">
                <a:solidFill>
                  <a:srgbClr val="494B95"/>
                </a:solidFill>
                <a:latin typeface="PT Mono" panose="02060509020205020204" pitchFamily="49" charset="0"/>
              </a:rPr>
              <a:t>Centre-Val-de-Loire</a:t>
            </a:r>
            <a:endParaRPr lang="fr-FR" sz="1050" spc="-150" dirty="0">
              <a:solidFill>
                <a:srgbClr val="494B95"/>
              </a:solidFill>
              <a:latin typeface="PT Mono" panose="02060509020205020204" pitchFamily="49" charset="0"/>
            </a:endParaRPr>
          </a:p>
        </p:txBody>
      </p:sp>
      <p:cxnSp>
        <p:nvCxnSpPr>
          <p:cNvPr id="25" name="Connecteur droit 24"/>
          <p:cNvCxnSpPr/>
          <p:nvPr/>
        </p:nvCxnSpPr>
        <p:spPr>
          <a:xfrm flipH="1">
            <a:off x="3074755" y="5185472"/>
            <a:ext cx="6192837" cy="0"/>
          </a:xfrm>
          <a:prstGeom prst="line">
            <a:avLst/>
          </a:prstGeom>
          <a:ln w="38100" cap="rnd">
            <a:solidFill>
              <a:schemeClr val="accent2">
                <a:lumMod val="60000"/>
                <a:lumOff val="4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/>
          <p:cNvCxnSpPr/>
          <p:nvPr/>
        </p:nvCxnSpPr>
        <p:spPr>
          <a:xfrm flipH="1">
            <a:off x="3071812" y="1738417"/>
            <a:ext cx="6192837" cy="0"/>
          </a:xfrm>
          <a:prstGeom prst="line">
            <a:avLst/>
          </a:prstGeom>
          <a:ln w="38100" cap="rnd">
            <a:solidFill>
              <a:schemeClr val="accent2">
                <a:lumMod val="60000"/>
                <a:lumOff val="4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ZoneTexte 27"/>
          <p:cNvSpPr txBox="1"/>
          <p:nvPr/>
        </p:nvSpPr>
        <p:spPr>
          <a:xfrm>
            <a:off x="5923715" y="2518817"/>
            <a:ext cx="3442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50" dirty="0" smtClean="0">
                <a:hlinkClick r:id="rId5"/>
              </a:rPr>
              <a:t>https://www.100000entrepreneurs.com/wp-content/uploads/2019/08/bilan-pays-de-la-loire.pdf</a:t>
            </a:r>
            <a:endParaRPr lang="fr-FR" sz="900" spc="-150" dirty="0">
              <a:solidFill>
                <a:srgbClr val="494B95"/>
              </a:solidFill>
              <a:latin typeface="PT Mono" panose="02060509020205020204" pitchFamily="49" charset="0"/>
            </a:endParaRPr>
          </a:p>
        </p:txBody>
      </p:sp>
      <p:sp>
        <p:nvSpPr>
          <p:cNvPr id="29" name="ZoneTexte 28"/>
          <p:cNvSpPr txBox="1"/>
          <p:nvPr/>
        </p:nvSpPr>
        <p:spPr>
          <a:xfrm>
            <a:off x="5923715" y="3203028"/>
            <a:ext cx="34424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50" dirty="0" smtClean="0">
                <a:hlinkClick r:id="rId6"/>
              </a:rPr>
              <a:t>https://www.100000entrepreneurs.com/wp-content/uploads/2019/07/bilan-bretagne.pdf</a:t>
            </a:r>
            <a:endParaRPr lang="fr-FR" sz="900" spc="-150" dirty="0">
              <a:solidFill>
                <a:srgbClr val="494B95"/>
              </a:solidFill>
              <a:latin typeface="PT Mono" panose="02060509020205020204" pitchFamily="49" charset="0"/>
            </a:endParaRPr>
          </a:p>
        </p:txBody>
      </p:sp>
      <p:sp>
        <p:nvSpPr>
          <p:cNvPr id="30" name="ZoneTexte 29"/>
          <p:cNvSpPr txBox="1"/>
          <p:nvPr/>
        </p:nvSpPr>
        <p:spPr>
          <a:xfrm>
            <a:off x="5927406" y="3940291"/>
            <a:ext cx="34424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50" dirty="0" smtClean="0">
                <a:hlinkClick r:id="rId7"/>
              </a:rPr>
              <a:t>https://www.100000entrepreneurs.com/wp-content/uploads/2019/07/bilan-normandie.pdf</a:t>
            </a:r>
            <a:endParaRPr lang="fr-FR" sz="900" spc="-150" dirty="0">
              <a:solidFill>
                <a:srgbClr val="494B95"/>
              </a:solidFill>
              <a:latin typeface="PT Mono" panose="02060509020205020204" pitchFamily="49" charset="0"/>
            </a:endParaRPr>
          </a:p>
        </p:txBody>
      </p:sp>
      <p:sp>
        <p:nvSpPr>
          <p:cNvPr id="31" name="ZoneTexte 30"/>
          <p:cNvSpPr txBox="1"/>
          <p:nvPr/>
        </p:nvSpPr>
        <p:spPr>
          <a:xfrm>
            <a:off x="5923715" y="4625168"/>
            <a:ext cx="34424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50" dirty="0" smtClean="0">
                <a:hlinkClick r:id="rId8"/>
              </a:rPr>
              <a:t>https://www.100000entrepreneurs.com/wp-content/uploads/2019/07/bilan-centre-val-de-loire.pdf</a:t>
            </a:r>
            <a:endParaRPr lang="fr-FR" sz="900" spc="-150" dirty="0">
              <a:solidFill>
                <a:srgbClr val="494B95"/>
              </a:solidFill>
              <a:latin typeface="PT Mono" panose="02060509020205020204" pitchFamily="49" charset="0"/>
            </a:endParaRPr>
          </a:p>
        </p:txBody>
      </p:sp>
      <p:cxnSp>
        <p:nvCxnSpPr>
          <p:cNvPr id="33" name="Connecteur droit 32"/>
          <p:cNvCxnSpPr/>
          <p:nvPr/>
        </p:nvCxnSpPr>
        <p:spPr>
          <a:xfrm flipH="1">
            <a:off x="3058193" y="1738412"/>
            <a:ext cx="3692" cy="3447055"/>
          </a:xfrm>
          <a:prstGeom prst="line">
            <a:avLst/>
          </a:prstGeom>
          <a:ln w="38100" cap="rnd">
            <a:solidFill>
              <a:schemeClr val="accent2">
                <a:lumMod val="60000"/>
                <a:lumOff val="4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33"/>
          <p:cNvCxnSpPr/>
          <p:nvPr/>
        </p:nvCxnSpPr>
        <p:spPr>
          <a:xfrm flipH="1">
            <a:off x="9265076" y="1738416"/>
            <a:ext cx="3692" cy="3447055"/>
          </a:xfrm>
          <a:prstGeom prst="line">
            <a:avLst/>
          </a:prstGeom>
          <a:ln w="38100" cap="rnd">
            <a:solidFill>
              <a:schemeClr val="accent2">
                <a:lumMod val="60000"/>
                <a:lumOff val="4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549212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25</Words>
  <Application>Microsoft Office PowerPoint</Application>
  <PresentationFormat>Grand écran</PresentationFormat>
  <Paragraphs>11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PT Mono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Martine DUBERTRAND</dc:creator>
  <cp:lastModifiedBy>Martine DUBERTRAND</cp:lastModifiedBy>
  <cp:revision>2</cp:revision>
  <dcterms:created xsi:type="dcterms:W3CDTF">2019-08-07T10:24:20Z</dcterms:created>
  <dcterms:modified xsi:type="dcterms:W3CDTF">2019-08-07T10:32:05Z</dcterms:modified>
</cp:coreProperties>
</file>